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4" r:id="rId4"/>
    <p:sldId id="267" r:id="rId5"/>
    <p:sldId id="257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9277E-4F38-4603-BF63-2F1475AAE9B9}" type="doc">
      <dgm:prSet loTypeId="urn:microsoft.com/office/officeart/2005/8/layout/matrix1" loCatId="matrix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es-CR"/>
        </a:p>
      </dgm:t>
    </dgm:pt>
    <dgm:pt modelId="{2CE8B232-5091-40A2-B4B2-B46461E626DD}">
      <dgm:prSet phldrT="[Texto]"/>
      <dgm:spPr/>
      <dgm:t>
        <a:bodyPr/>
        <a:lstStyle/>
        <a:p>
          <a:r>
            <a:rPr lang="es-CR" dirty="0"/>
            <a:t>Pilares</a:t>
          </a:r>
        </a:p>
      </dgm:t>
    </dgm:pt>
    <dgm:pt modelId="{89E1C69B-1DB0-4314-84F1-6A573035326B}" type="parTrans" cxnId="{9B06E65A-5100-47B5-93F5-44AF794540A6}">
      <dgm:prSet/>
      <dgm:spPr/>
      <dgm:t>
        <a:bodyPr/>
        <a:lstStyle/>
        <a:p>
          <a:endParaRPr lang="es-CR"/>
        </a:p>
      </dgm:t>
    </dgm:pt>
    <dgm:pt modelId="{6FAD1F00-12BF-4A65-8079-DD82B4D9C195}" type="sibTrans" cxnId="{9B06E65A-5100-47B5-93F5-44AF794540A6}">
      <dgm:prSet/>
      <dgm:spPr/>
      <dgm:t>
        <a:bodyPr/>
        <a:lstStyle/>
        <a:p>
          <a:endParaRPr lang="es-CR"/>
        </a:p>
      </dgm:t>
    </dgm:pt>
    <dgm:pt modelId="{3266422C-8C81-419D-AFF1-A137E2802154}">
      <dgm:prSet phldrT="[Texto]"/>
      <dgm:spPr/>
      <dgm:t>
        <a:bodyPr/>
        <a:lstStyle/>
        <a:p>
          <a:r>
            <a:rPr lang="es-CR" dirty="0"/>
            <a:t>Acceso</a:t>
          </a:r>
        </a:p>
      </dgm:t>
    </dgm:pt>
    <dgm:pt modelId="{C5238BE1-9302-4909-B2C8-1F5FC1C4E03E}" type="parTrans" cxnId="{D9789BD4-91D0-4834-8300-B3D5CA060CE7}">
      <dgm:prSet/>
      <dgm:spPr/>
      <dgm:t>
        <a:bodyPr/>
        <a:lstStyle/>
        <a:p>
          <a:endParaRPr lang="es-CR"/>
        </a:p>
      </dgm:t>
    </dgm:pt>
    <dgm:pt modelId="{528AB243-313E-48C6-BB25-FF9F3A83AF12}" type="sibTrans" cxnId="{D9789BD4-91D0-4834-8300-B3D5CA060CE7}">
      <dgm:prSet/>
      <dgm:spPr/>
      <dgm:t>
        <a:bodyPr/>
        <a:lstStyle/>
        <a:p>
          <a:endParaRPr lang="es-CR"/>
        </a:p>
      </dgm:t>
    </dgm:pt>
    <dgm:pt modelId="{B54EC49C-060F-4BC0-8091-D9810F096680}">
      <dgm:prSet phldrT="[Texto]"/>
      <dgm:spPr/>
      <dgm:t>
        <a:bodyPr/>
        <a:lstStyle/>
        <a:p>
          <a:r>
            <a:rPr lang="es-CR" dirty="0"/>
            <a:t>Disponibilidad</a:t>
          </a:r>
        </a:p>
      </dgm:t>
    </dgm:pt>
    <dgm:pt modelId="{D92ABA8E-D8A2-45F8-92A3-7D54DB490677}" type="parTrans" cxnId="{68B1401B-4795-4F93-BB10-F2893BE8A12E}">
      <dgm:prSet/>
      <dgm:spPr/>
      <dgm:t>
        <a:bodyPr/>
        <a:lstStyle/>
        <a:p>
          <a:endParaRPr lang="es-CR"/>
        </a:p>
      </dgm:t>
    </dgm:pt>
    <dgm:pt modelId="{B5C50653-90F2-4DA2-98DE-2CCF0EE40EEB}" type="sibTrans" cxnId="{68B1401B-4795-4F93-BB10-F2893BE8A12E}">
      <dgm:prSet/>
      <dgm:spPr/>
      <dgm:t>
        <a:bodyPr/>
        <a:lstStyle/>
        <a:p>
          <a:endParaRPr lang="es-CR"/>
        </a:p>
      </dgm:t>
    </dgm:pt>
    <dgm:pt modelId="{0D4CDC37-13B3-4F0D-A4E5-30912834CCFE}">
      <dgm:prSet phldrT="[Texto]"/>
      <dgm:spPr/>
      <dgm:t>
        <a:bodyPr/>
        <a:lstStyle/>
        <a:p>
          <a:r>
            <a:rPr lang="es-CR" dirty="0"/>
            <a:t>Consumo</a:t>
          </a:r>
        </a:p>
      </dgm:t>
    </dgm:pt>
    <dgm:pt modelId="{B6B88369-0950-464E-8807-0D70749E6ACF}" type="parTrans" cxnId="{E455D0E9-800D-4208-BC8C-DF546C550DD7}">
      <dgm:prSet/>
      <dgm:spPr/>
      <dgm:t>
        <a:bodyPr/>
        <a:lstStyle/>
        <a:p>
          <a:endParaRPr lang="es-CR"/>
        </a:p>
      </dgm:t>
    </dgm:pt>
    <dgm:pt modelId="{D2ECB3E7-01C5-497C-8329-46AEB75E67A4}" type="sibTrans" cxnId="{E455D0E9-800D-4208-BC8C-DF546C550DD7}">
      <dgm:prSet/>
      <dgm:spPr/>
      <dgm:t>
        <a:bodyPr/>
        <a:lstStyle/>
        <a:p>
          <a:endParaRPr lang="es-CR"/>
        </a:p>
      </dgm:t>
    </dgm:pt>
    <dgm:pt modelId="{FA01E893-FB34-44D2-9EFD-5184CA7DF719}">
      <dgm:prSet phldrT="[Texto]"/>
      <dgm:spPr/>
      <dgm:t>
        <a:bodyPr/>
        <a:lstStyle/>
        <a:p>
          <a:r>
            <a:rPr lang="es-CR" dirty="0"/>
            <a:t>Utilización</a:t>
          </a:r>
        </a:p>
        <a:p>
          <a:r>
            <a:rPr lang="es-CR" dirty="0"/>
            <a:t>Biológica</a:t>
          </a:r>
        </a:p>
      </dgm:t>
    </dgm:pt>
    <dgm:pt modelId="{A8AB1718-1EF9-4C82-9192-91AE18B7CBC1}" type="parTrans" cxnId="{E8B6D6BE-3236-47F0-BA6B-1E7E0612960B}">
      <dgm:prSet/>
      <dgm:spPr/>
      <dgm:t>
        <a:bodyPr/>
        <a:lstStyle/>
        <a:p>
          <a:endParaRPr lang="es-CR"/>
        </a:p>
      </dgm:t>
    </dgm:pt>
    <dgm:pt modelId="{186BAB99-7954-45FD-AFA0-3BD74AFAF1C1}" type="sibTrans" cxnId="{E8B6D6BE-3236-47F0-BA6B-1E7E0612960B}">
      <dgm:prSet/>
      <dgm:spPr/>
      <dgm:t>
        <a:bodyPr/>
        <a:lstStyle/>
        <a:p>
          <a:endParaRPr lang="es-CR"/>
        </a:p>
      </dgm:t>
    </dgm:pt>
    <dgm:pt modelId="{1A225895-9E7F-474E-B74F-4AD658B21C83}" type="pres">
      <dgm:prSet presAssocID="{7E49277E-4F38-4603-BF63-2F1475AAE9B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8C9E62A-F4C6-4A03-8D3C-50A93F859189}" type="pres">
      <dgm:prSet presAssocID="{7E49277E-4F38-4603-BF63-2F1475AAE9B9}" presName="matrix" presStyleCnt="0"/>
      <dgm:spPr/>
    </dgm:pt>
    <dgm:pt modelId="{2E6F0665-FE74-4B74-9D78-EA65BD80D222}" type="pres">
      <dgm:prSet presAssocID="{7E49277E-4F38-4603-BF63-2F1475AAE9B9}" presName="tile1" presStyleLbl="node1" presStyleIdx="0" presStyleCnt="4"/>
      <dgm:spPr/>
    </dgm:pt>
    <dgm:pt modelId="{FC4B6BDC-5A74-4AB2-BDAD-A4FACDDF915D}" type="pres">
      <dgm:prSet presAssocID="{7E49277E-4F38-4603-BF63-2F1475AAE9B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504A3A0-5E72-4144-A073-AD241DB8CEE0}" type="pres">
      <dgm:prSet presAssocID="{7E49277E-4F38-4603-BF63-2F1475AAE9B9}" presName="tile2" presStyleLbl="node1" presStyleIdx="1" presStyleCnt="4" custLinFactNeighborX="1184" custLinFactNeighborY="-548"/>
      <dgm:spPr/>
    </dgm:pt>
    <dgm:pt modelId="{0819EB51-A23A-4159-B300-648529CE3EC4}" type="pres">
      <dgm:prSet presAssocID="{7E49277E-4F38-4603-BF63-2F1475AAE9B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BAF67FC-5F30-4C81-8824-C9D09E972954}" type="pres">
      <dgm:prSet presAssocID="{7E49277E-4F38-4603-BF63-2F1475AAE9B9}" presName="tile3" presStyleLbl="node1" presStyleIdx="2" presStyleCnt="4"/>
      <dgm:spPr/>
    </dgm:pt>
    <dgm:pt modelId="{FF839743-2DD8-4DA1-8D61-F04358669028}" type="pres">
      <dgm:prSet presAssocID="{7E49277E-4F38-4603-BF63-2F1475AAE9B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A83D7-31E1-4471-A4EA-6A072CCB2941}" type="pres">
      <dgm:prSet presAssocID="{7E49277E-4F38-4603-BF63-2F1475AAE9B9}" presName="tile4" presStyleLbl="node1" presStyleIdx="3" presStyleCnt="4"/>
      <dgm:spPr/>
    </dgm:pt>
    <dgm:pt modelId="{B0CB5D48-AFD9-480F-9997-45398304B0BA}" type="pres">
      <dgm:prSet presAssocID="{7E49277E-4F38-4603-BF63-2F1475AAE9B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FF5F5F3-2D02-495D-BC54-8D5321F004A6}" type="pres">
      <dgm:prSet presAssocID="{7E49277E-4F38-4603-BF63-2F1475AAE9B9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14484405-A86B-43C4-A3A0-7D79ECC27185}" type="presOf" srcId="{7E49277E-4F38-4603-BF63-2F1475AAE9B9}" destId="{1A225895-9E7F-474E-B74F-4AD658B21C83}" srcOrd="0" destOrd="0" presId="urn:microsoft.com/office/officeart/2005/8/layout/matrix1"/>
    <dgm:cxn modelId="{9794301A-41A4-48E8-B21C-9AD9BCA4C8EA}" type="presOf" srcId="{0D4CDC37-13B3-4F0D-A4E5-30912834CCFE}" destId="{FF839743-2DD8-4DA1-8D61-F04358669028}" srcOrd="1" destOrd="0" presId="urn:microsoft.com/office/officeart/2005/8/layout/matrix1"/>
    <dgm:cxn modelId="{68B1401B-4795-4F93-BB10-F2893BE8A12E}" srcId="{2CE8B232-5091-40A2-B4B2-B46461E626DD}" destId="{B54EC49C-060F-4BC0-8091-D9810F096680}" srcOrd="1" destOrd="0" parTransId="{D92ABA8E-D8A2-45F8-92A3-7D54DB490677}" sibTransId="{B5C50653-90F2-4DA2-98DE-2CCF0EE40EEB}"/>
    <dgm:cxn modelId="{12A68651-C919-469D-A8F7-42E13F4AE677}" type="presOf" srcId="{FA01E893-FB34-44D2-9EFD-5184CA7DF719}" destId="{B0CB5D48-AFD9-480F-9997-45398304B0BA}" srcOrd="1" destOrd="0" presId="urn:microsoft.com/office/officeart/2005/8/layout/matrix1"/>
    <dgm:cxn modelId="{9B06E65A-5100-47B5-93F5-44AF794540A6}" srcId="{7E49277E-4F38-4603-BF63-2F1475AAE9B9}" destId="{2CE8B232-5091-40A2-B4B2-B46461E626DD}" srcOrd="0" destOrd="0" parTransId="{89E1C69B-1DB0-4314-84F1-6A573035326B}" sibTransId="{6FAD1F00-12BF-4A65-8079-DD82B4D9C195}"/>
    <dgm:cxn modelId="{2F12838E-2548-4274-83A5-01FDEB7F6835}" type="presOf" srcId="{3266422C-8C81-419D-AFF1-A137E2802154}" destId="{FC4B6BDC-5A74-4AB2-BDAD-A4FACDDF915D}" srcOrd="1" destOrd="0" presId="urn:microsoft.com/office/officeart/2005/8/layout/matrix1"/>
    <dgm:cxn modelId="{9EC51599-F39A-48E4-A8FC-17A660BB7B72}" type="presOf" srcId="{0D4CDC37-13B3-4F0D-A4E5-30912834CCFE}" destId="{4BAF67FC-5F30-4C81-8824-C9D09E972954}" srcOrd="0" destOrd="0" presId="urn:microsoft.com/office/officeart/2005/8/layout/matrix1"/>
    <dgm:cxn modelId="{FF83A9B1-E426-4E64-8B3F-08BA4F2A0BDC}" type="presOf" srcId="{FA01E893-FB34-44D2-9EFD-5184CA7DF719}" destId="{8CBA83D7-31E1-4471-A4EA-6A072CCB2941}" srcOrd="0" destOrd="0" presId="urn:microsoft.com/office/officeart/2005/8/layout/matrix1"/>
    <dgm:cxn modelId="{E8B6D6BE-3236-47F0-BA6B-1E7E0612960B}" srcId="{2CE8B232-5091-40A2-B4B2-B46461E626DD}" destId="{FA01E893-FB34-44D2-9EFD-5184CA7DF719}" srcOrd="3" destOrd="0" parTransId="{A8AB1718-1EF9-4C82-9192-91AE18B7CBC1}" sibTransId="{186BAB99-7954-45FD-AFA0-3BD74AFAF1C1}"/>
    <dgm:cxn modelId="{959A59C9-02D8-402F-8731-F233DF15D904}" type="presOf" srcId="{3266422C-8C81-419D-AFF1-A137E2802154}" destId="{2E6F0665-FE74-4B74-9D78-EA65BD80D222}" srcOrd="0" destOrd="0" presId="urn:microsoft.com/office/officeart/2005/8/layout/matrix1"/>
    <dgm:cxn modelId="{D9789BD4-91D0-4834-8300-B3D5CA060CE7}" srcId="{2CE8B232-5091-40A2-B4B2-B46461E626DD}" destId="{3266422C-8C81-419D-AFF1-A137E2802154}" srcOrd="0" destOrd="0" parTransId="{C5238BE1-9302-4909-B2C8-1F5FC1C4E03E}" sibTransId="{528AB243-313E-48C6-BB25-FF9F3A83AF12}"/>
    <dgm:cxn modelId="{2AFCA8DB-FFA1-426E-A7B4-1D63C89739CF}" type="presOf" srcId="{B54EC49C-060F-4BC0-8091-D9810F096680}" destId="{0819EB51-A23A-4159-B300-648529CE3EC4}" srcOrd="1" destOrd="0" presId="urn:microsoft.com/office/officeart/2005/8/layout/matrix1"/>
    <dgm:cxn modelId="{E455D0E9-800D-4208-BC8C-DF546C550DD7}" srcId="{2CE8B232-5091-40A2-B4B2-B46461E626DD}" destId="{0D4CDC37-13B3-4F0D-A4E5-30912834CCFE}" srcOrd="2" destOrd="0" parTransId="{B6B88369-0950-464E-8807-0D70749E6ACF}" sibTransId="{D2ECB3E7-01C5-497C-8329-46AEB75E67A4}"/>
    <dgm:cxn modelId="{E24FEBEC-266A-4D0B-8E0A-1C823246011D}" type="presOf" srcId="{2CE8B232-5091-40A2-B4B2-B46461E626DD}" destId="{9FF5F5F3-2D02-495D-BC54-8D5321F004A6}" srcOrd="0" destOrd="0" presId="urn:microsoft.com/office/officeart/2005/8/layout/matrix1"/>
    <dgm:cxn modelId="{37C0B7FD-94A7-419C-B7E0-AD390D42FC90}" type="presOf" srcId="{B54EC49C-060F-4BC0-8091-D9810F096680}" destId="{4504A3A0-5E72-4144-A073-AD241DB8CEE0}" srcOrd="0" destOrd="0" presId="urn:microsoft.com/office/officeart/2005/8/layout/matrix1"/>
    <dgm:cxn modelId="{B26F1184-C61A-45F5-B9F6-1AF497FEB50E}" type="presParOf" srcId="{1A225895-9E7F-474E-B74F-4AD658B21C83}" destId="{68C9E62A-F4C6-4A03-8D3C-50A93F859189}" srcOrd="0" destOrd="0" presId="urn:microsoft.com/office/officeart/2005/8/layout/matrix1"/>
    <dgm:cxn modelId="{84727E81-ACA5-4C38-BA5C-A508FFDDF9B9}" type="presParOf" srcId="{68C9E62A-F4C6-4A03-8D3C-50A93F859189}" destId="{2E6F0665-FE74-4B74-9D78-EA65BD80D222}" srcOrd="0" destOrd="0" presId="urn:microsoft.com/office/officeart/2005/8/layout/matrix1"/>
    <dgm:cxn modelId="{55E2B867-1C05-45CE-9C5A-DC8A755C694F}" type="presParOf" srcId="{68C9E62A-F4C6-4A03-8D3C-50A93F859189}" destId="{FC4B6BDC-5A74-4AB2-BDAD-A4FACDDF915D}" srcOrd="1" destOrd="0" presId="urn:microsoft.com/office/officeart/2005/8/layout/matrix1"/>
    <dgm:cxn modelId="{4E529C0B-41E0-4043-9B35-7AA2C54563C4}" type="presParOf" srcId="{68C9E62A-F4C6-4A03-8D3C-50A93F859189}" destId="{4504A3A0-5E72-4144-A073-AD241DB8CEE0}" srcOrd="2" destOrd="0" presId="urn:microsoft.com/office/officeart/2005/8/layout/matrix1"/>
    <dgm:cxn modelId="{60640A0F-F2C8-48B0-8BDC-C97CDA212A92}" type="presParOf" srcId="{68C9E62A-F4C6-4A03-8D3C-50A93F859189}" destId="{0819EB51-A23A-4159-B300-648529CE3EC4}" srcOrd="3" destOrd="0" presId="urn:microsoft.com/office/officeart/2005/8/layout/matrix1"/>
    <dgm:cxn modelId="{9CA3C045-F941-41B9-856A-3D301D114F3B}" type="presParOf" srcId="{68C9E62A-F4C6-4A03-8D3C-50A93F859189}" destId="{4BAF67FC-5F30-4C81-8824-C9D09E972954}" srcOrd="4" destOrd="0" presId="urn:microsoft.com/office/officeart/2005/8/layout/matrix1"/>
    <dgm:cxn modelId="{D7972F5D-DE15-483D-B0FF-04A412EEADF3}" type="presParOf" srcId="{68C9E62A-F4C6-4A03-8D3C-50A93F859189}" destId="{FF839743-2DD8-4DA1-8D61-F04358669028}" srcOrd="5" destOrd="0" presId="urn:microsoft.com/office/officeart/2005/8/layout/matrix1"/>
    <dgm:cxn modelId="{93D3837A-5F05-4187-BB07-74DABA0C5AB2}" type="presParOf" srcId="{68C9E62A-F4C6-4A03-8D3C-50A93F859189}" destId="{8CBA83D7-31E1-4471-A4EA-6A072CCB2941}" srcOrd="6" destOrd="0" presId="urn:microsoft.com/office/officeart/2005/8/layout/matrix1"/>
    <dgm:cxn modelId="{823FB5D1-0790-4E52-BEB2-F08CF93EDE0A}" type="presParOf" srcId="{68C9E62A-F4C6-4A03-8D3C-50A93F859189}" destId="{B0CB5D48-AFD9-480F-9997-45398304B0BA}" srcOrd="7" destOrd="0" presId="urn:microsoft.com/office/officeart/2005/8/layout/matrix1"/>
    <dgm:cxn modelId="{D2009F76-DD8F-4B09-AEFB-0B8338C9F4D8}" type="presParOf" srcId="{1A225895-9E7F-474E-B74F-4AD658B21C83}" destId="{9FF5F5F3-2D02-495D-BC54-8D5321F004A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F0665-FE74-4B74-9D78-EA65BD80D222}">
      <dsp:nvSpPr>
        <dsp:cNvPr id="0" name=""/>
        <dsp:cNvSpPr/>
      </dsp:nvSpPr>
      <dsp:spPr>
        <a:xfrm rot="16200000">
          <a:off x="628427" y="-628427"/>
          <a:ext cx="2539777" cy="3796631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4000" kern="1200" dirty="0"/>
            <a:t>Acceso</a:t>
          </a:r>
        </a:p>
      </dsp:txBody>
      <dsp:txXfrm rot="5400000">
        <a:off x="0" y="0"/>
        <a:ext cx="3796631" cy="1904832"/>
      </dsp:txXfrm>
    </dsp:sp>
    <dsp:sp modelId="{4504A3A0-5E72-4144-A073-AD241DB8CEE0}">
      <dsp:nvSpPr>
        <dsp:cNvPr id="0" name=""/>
        <dsp:cNvSpPr/>
      </dsp:nvSpPr>
      <dsp:spPr>
        <a:xfrm>
          <a:off x="3796631" y="0"/>
          <a:ext cx="3796631" cy="2539777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4000" kern="1200" dirty="0"/>
            <a:t>Disponibilidad</a:t>
          </a:r>
        </a:p>
      </dsp:txBody>
      <dsp:txXfrm>
        <a:off x="3796631" y="0"/>
        <a:ext cx="3796631" cy="1904832"/>
      </dsp:txXfrm>
    </dsp:sp>
    <dsp:sp modelId="{4BAF67FC-5F30-4C81-8824-C9D09E972954}">
      <dsp:nvSpPr>
        <dsp:cNvPr id="0" name=""/>
        <dsp:cNvSpPr/>
      </dsp:nvSpPr>
      <dsp:spPr>
        <a:xfrm rot="10800000">
          <a:off x="0" y="2539777"/>
          <a:ext cx="3796631" cy="2539777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4000" kern="1200" dirty="0"/>
            <a:t>Consumo</a:t>
          </a:r>
        </a:p>
      </dsp:txBody>
      <dsp:txXfrm rot="10800000">
        <a:off x="0" y="3174721"/>
        <a:ext cx="3796631" cy="1904832"/>
      </dsp:txXfrm>
    </dsp:sp>
    <dsp:sp modelId="{8CBA83D7-31E1-4471-A4EA-6A072CCB2941}">
      <dsp:nvSpPr>
        <dsp:cNvPr id="0" name=""/>
        <dsp:cNvSpPr/>
      </dsp:nvSpPr>
      <dsp:spPr>
        <a:xfrm rot="5400000">
          <a:off x="4425058" y="1911349"/>
          <a:ext cx="2539777" cy="3796631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4000" kern="1200" dirty="0"/>
            <a:t>Utilización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4000" kern="1200" dirty="0"/>
            <a:t>Biológica</a:t>
          </a:r>
        </a:p>
      </dsp:txBody>
      <dsp:txXfrm rot="-5400000">
        <a:off x="3796631" y="3174720"/>
        <a:ext cx="3796631" cy="1904832"/>
      </dsp:txXfrm>
    </dsp:sp>
    <dsp:sp modelId="{9FF5F5F3-2D02-495D-BC54-8D5321F004A6}">
      <dsp:nvSpPr>
        <dsp:cNvPr id="0" name=""/>
        <dsp:cNvSpPr/>
      </dsp:nvSpPr>
      <dsp:spPr>
        <a:xfrm>
          <a:off x="2657642" y="1904832"/>
          <a:ext cx="2277978" cy="1269888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4000" kern="1200" dirty="0"/>
            <a:t>Pilares</a:t>
          </a:r>
        </a:p>
      </dsp:txBody>
      <dsp:txXfrm>
        <a:off x="2719633" y="1966823"/>
        <a:ext cx="2153996" cy="1145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7831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3084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5322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09970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7405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61748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02631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3326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7704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9947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982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346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0009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9091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538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8655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14C45-D97D-4FEE-B8E6-2CC5092FF3B3}" type="datetimeFigureOut">
              <a:rPr lang="es-CR" smtClean="0"/>
              <a:t>16/10/2018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76FE88-C668-48D1-8087-31D3D63151F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953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pus.una.ac.cr/ediciones/2017/agosto/2017agosto_pag08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bIW7kIQlo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55B35-5EE9-488D-A00A-17EF24C8D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/>
              <a:t>“Finca paraíso orgánico”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55F201-0135-4CE4-B02C-0200D97EC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R" dirty="0"/>
              <a:t>Finca diversificada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733CA08-B19B-4D85-85F1-948FBD810E7D}"/>
              </a:ext>
            </a:extLst>
          </p:cNvPr>
          <p:cNvSpPr txBox="1"/>
          <p:nvPr/>
        </p:nvSpPr>
        <p:spPr>
          <a:xfrm>
            <a:off x="2067340" y="4778400"/>
            <a:ext cx="708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dirty="0"/>
              <a:t>MGA Mauricio Corrales Jiménez</a:t>
            </a:r>
          </a:p>
        </p:txBody>
      </p:sp>
    </p:spTree>
    <p:extLst>
      <p:ext uri="{BB962C8B-B14F-4D97-AF65-F5344CB8AC3E}">
        <p14:creationId xmlns:p14="http://schemas.microsoft.com/office/powerpoint/2010/main" val="313296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8F411D-57B4-41FF-ACA9-3B01F09B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/>
              <a:t>Gracias!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086E15-F02B-4AD5-B93D-2894AFB1D3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dirty="0"/>
              <a:t>Estudiantes MGSAN </a:t>
            </a:r>
          </a:p>
          <a:p>
            <a:r>
              <a:rPr lang="es-CR" dirty="0"/>
              <a:t>Generación 2017-2019</a:t>
            </a:r>
          </a:p>
        </p:txBody>
      </p:sp>
    </p:spTree>
    <p:extLst>
      <p:ext uri="{BB962C8B-B14F-4D97-AF65-F5344CB8AC3E}">
        <p14:creationId xmlns:p14="http://schemas.microsoft.com/office/powerpoint/2010/main" val="192159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8E900A-1E1F-4624-9064-A8D7A985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/>
              <a:t>¿Qué es una finca diversificada?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3D813B-58C6-4668-A333-B2A2E8F2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31164" cy="4210231"/>
          </a:xfrm>
        </p:spPr>
        <p:txBody>
          <a:bodyPr>
            <a:normAutofit fontScale="85000" lnSpcReduction="20000"/>
          </a:bodyPr>
          <a:lstStyle/>
          <a:p>
            <a:r>
              <a:rPr lang="es-CR" sz="3100" dirty="0"/>
              <a:t>Según Ortiz (2017)*, también son conocidas como fincas integrales y son unidades diversificadas de producción agrícola, pecuaria y forestal, se caracterizan por: reutilizar y reciclar los desechos de producción, protección del suelo, bajo uso de insumos externos, cierre de ciclos de energía en la finca e incorporación del mayor número posible de integrantes de la familia durante el proceso.</a:t>
            </a:r>
          </a:p>
          <a:p>
            <a:pPr marL="0" indent="0">
              <a:buNone/>
            </a:pPr>
            <a:endParaRPr lang="es-CR" dirty="0"/>
          </a:p>
          <a:p>
            <a:pPr marL="0" indent="0">
              <a:buNone/>
            </a:pPr>
            <a:endParaRPr lang="es-CR" dirty="0"/>
          </a:p>
          <a:p>
            <a:pPr marL="0" indent="0">
              <a:buNone/>
            </a:pPr>
            <a:endParaRPr lang="es-CR" sz="1600" dirty="0"/>
          </a:p>
          <a:p>
            <a:pPr marL="0" indent="0">
              <a:buNone/>
            </a:pPr>
            <a:r>
              <a:rPr lang="es-CR" sz="1600" dirty="0"/>
              <a:t>* Ortiz, L. 2017. Diversificación e integración reta a pequeños productores. Campus, UNA. Recuperado de: </a:t>
            </a:r>
            <a:r>
              <a:rPr lang="es-CR" sz="1600" dirty="0">
                <a:hlinkClick r:id="rId2"/>
              </a:rPr>
              <a:t>http://www.campus.una.ac.cr/ediciones/2017/agosto/2017agosto_pag08.html</a:t>
            </a:r>
            <a:endParaRPr lang="es-CR" sz="1600" dirty="0"/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27448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32CA833-2107-41CC-9079-C1F1B98B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98" y="0"/>
            <a:ext cx="12069302" cy="1320800"/>
          </a:xfrm>
        </p:spPr>
        <p:txBody>
          <a:bodyPr>
            <a:normAutofit/>
          </a:bodyPr>
          <a:lstStyle/>
          <a:p>
            <a:r>
              <a:rPr lang="it-IT" sz="2800" dirty="0"/>
              <a:t>MGSAN Seminario Intermedio </a:t>
            </a:r>
            <a:br>
              <a:rPr lang="it-IT" sz="2800" dirty="0"/>
            </a:br>
            <a:r>
              <a:rPr lang="it-IT" sz="2400" dirty="0"/>
              <a:t>Finca Paraíso Orgánico - La Fortuna</a:t>
            </a:r>
            <a:endParaRPr lang="es-CR" sz="2800" dirty="0"/>
          </a:p>
        </p:txBody>
      </p:sp>
      <p:pic>
        <p:nvPicPr>
          <p:cNvPr id="6" name="Elementos multimedia en línea 5" title="MGSAN Seminario Intermedio - Visita Finca Paraíso Orgánico - La Fortuna">
            <a:hlinkClick r:id="" action="ppaction://media"/>
            <a:hlinkHover r:id="" action="ppaction://ole?verb=0"/>
            <a:extLst>
              <a:ext uri="{FF2B5EF4-FFF2-40B4-BE49-F238E27FC236}">
                <a16:creationId xmlns:a16="http://schemas.microsoft.com/office/drawing/2014/main" id="{139B61B8-59C3-4241-BD57-C22B40D029E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90508" y="1185888"/>
            <a:ext cx="9677360" cy="54436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92D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651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CE6F4-E400-D848-B78B-C85FD09C0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25" y="2828144"/>
            <a:ext cx="8596668" cy="3018020"/>
          </a:xfrm>
        </p:spPr>
        <p:txBody>
          <a:bodyPr>
            <a:normAutofit/>
          </a:bodyPr>
          <a:lstStyle/>
          <a:p>
            <a:pPr algn="ctr"/>
            <a:r>
              <a:rPr lang="es-CR" sz="4800" b="1" dirty="0"/>
              <a:t>¿Cual es su papel en la comunidad, sector, país?</a:t>
            </a:r>
            <a:endParaRPr lang="es-CR" sz="4800" dirty="0"/>
          </a:p>
        </p:txBody>
      </p:sp>
    </p:spTree>
    <p:extLst>
      <p:ext uri="{BB962C8B-B14F-4D97-AF65-F5344CB8AC3E}">
        <p14:creationId xmlns:p14="http://schemas.microsoft.com/office/powerpoint/2010/main" val="301518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6891EC-2F7F-4167-8344-26B84F219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/>
              <a:t>1. Producción Orgánica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46E176-3888-4CF4-B88B-184B21474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R" sz="3200" dirty="0"/>
              <a:t>No es solo un nicho de mercado, es un apoyo al ambiente y a la alimentación saludable</a:t>
            </a:r>
          </a:p>
          <a:p>
            <a:pPr algn="just"/>
            <a:r>
              <a:rPr lang="es-CR" sz="3200" dirty="0"/>
              <a:t>Ayuda a la conservación y fertilidad del suelo</a:t>
            </a:r>
          </a:p>
          <a:p>
            <a:pPr algn="just"/>
            <a:r>
              <a:rPr lang="es-CR" sz="3200" dirty="0"/>
              <a:t>Hay un mejor manejo de plagas por rotación de cultivos</a:t>
            </a:r>
          </a:p>
          <a:p>
            <a:pPr algn="just"/>
            <a:r>
              <a:rPr lang="es-CR" sz="3200" dirty="0"/>
              <a:t>Disminuye la contaminación al aprovechar casi la totalidad de los residuos</a:t>
            </a:r>
          </a:p>
          <a:p>
            <a:pPr algn="just"/>
            <a:r>
              <a:rPr lang="es-CR" sz="3200" dirty="0"/>
              <a:t>Alimentos inocuos</a:t>
            </a:r>
          </a:p>
          <a:p>
            <a:pPr algn="just"/>
            <a:r>
              <a:rPr lang="es-CR" sz="3200" dirty="0"/>
              <a:t>Producción con un mejor costo</a:t>
            </a:r>
          </a:p>
        </p:txBody>
      </p:sp>
    </p:spTree>
    <p:extLst>
      <p:ext uri="{BB962C8B-B14F-4D97-AF65-F5344CB8AC3E}">
        <p14:creationId xmlns:p14="http://schemas.microsoft.com/office/powerpoint/2010/main" val="318203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8D17B-84F4-4287-81E0-411974CD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/>
              <a:t>2. Rescate de la cultura alimentaria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98EC1F-EB12-4E0E-BE65-8ED30ECF4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R" sz="3200" dirty="0"/>
              <a:t>Mantienen sistemas de producción autóctonos</a:t>
            </a:r>
          </a:p>
          <a:p>
            <a:r>
              <a:rPr lang="es-CR" sz="3200" dirty="0"/>
              <a:t>Promocionan la alimentación típica</a:t>
            </a:r>
          </a:p>
          <a:p>
            <a:r>
              <a:rPr lang="es-CR" sz="3200" dirty="0"/>
              <a:t>Enseñan la cultura del campesinado costarricense</a:t>
            </a:r>
          </a:p>
          <a:p>
            <a:r>
              <a:rPr lang="es-CR" sz="3200" dirty="0"/>
              <a:t>Sostienen la actividad agropecuaria, esencial para garantizar la seguridad alimentaria de cualquier país</a:t>
            </a:r>
          </a:p>
          <a:p>
            <a:endParaRPr lang="es-CR" sz="3200" dirty="0"/>
          </a:p>
        </p:txBody>
      </p:sp>
    </p:spTree>
    <p:extLst>
      <p:ext uri="{BB962C8B-B14F-4D97-AF65-F5344CB8AC3E}">
        <p14:creationId xmlns:p14="http://schemas.microsoft.com/office/powerpoint/2010/main" val="35942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C0D0A2-7E80-42C8-993D-B1CBDB19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b="1" dirty="0"/>
              <a:t>3. Actividad sostenible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9F9F7B-8353-4C67-B99A-4034EA60C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R" sz="3200" dirty="0"/>
              <a:t>Normalmente producen sus propios insumos</a:t>
            </a:r>
          </a:p>
          <a:p>
            <a:r>
              <a:rPr lang="es-CR" sz="3200" dirty="0"/>
              <a:t>Mejor manejo de recursos como agua y suelo</a:t>
            </a:r>
          </a:p>
          <a:p>
            <a:r>
              <a:rPr lang="es-CR" sz="3200" dirty="0"/>
              <a:t>Son generadores de sus propias semillas</a:t>
            </a:r>
          </a:p>
          <a:p>
            <a:r>
              <a:rPr lang="es-CR" sz="3200" dirty="0"/>
              <a:t>Algunas fincas son generadoras de energía</a:t>
            </a:r>
          </a:p>
          <a:p>
            <a:r>
              <a:rPr lang="es-CR" sz="3200" dirty="0"/>
              <a:t>Todas las actividades están encadenadas</a:t>
            </a:r>
          </a:p>
          <a:p>
            <a:r>
              <a:rPr lang="es-CR" sz="3200" dirty="0"/>
              <a:t>Promueven la conservación de los recursos naturales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6587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2599F-B1E7-4D09-97A1-68616037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b="1" dirty="0"/>
              <a:t>4. Diversificación de ingreso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40DB65-C0CF-45DF-B955-BE6BFE24D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16174" cy="3880773"/>
          </a:xfrm>
        </p:spPr>
        <p:txBody>
          <a:bodyPr>
            <a:normAutofit/>
          </a:bodyPr>
          <a:lstStyle/>
          <a:p>
            <a:r>
              <a:rPr lang="es-CR" sz="2800" dirty="0"/>
              <a:t>Menos costo de producción</a:t>
            </a:r>
          </a:p>
          <a:p>
            <a:r>
              <a:rPr lang="es-CR" sz="2800" dirty="0"/>
              <a:t>Venta de productos agrícolas</a:t>
            </a:r>
          </a:p>
          <a:p>
            <a:r>
              <a:rPr lang="es-CR" sz="2800" dirty="0"/>
              <a:t>Venta de productos pecuarios</a:t>
            </a:r>
          </a:p>
          <a:p>
            <a:r>
              <a:rPr lang="es-CR" sz="2800" dirty="0"/>
              <a:t>Venta de insumos orgánicos</a:t>
            </a:r>
          </a:p>
          <a:p>
            <a:r>
              <a:rPr lang="es-CR" sz="2800" dirty="0"/>
              <a:t>Turismo rural – investigativo – educativo – recreativo</a:t>
            </a:r>
          </a:p>
          <a:p>
            <a:r>
              <a:rPr lang="es-CR" sz="2800" dirty="0"/>
              <a:t>Autoabastecimiento</a:t>
            </a:r>
          </a:p>
          <a:p>
            <a:pPr marL="0" indent="0">
              <a:buNone/>
            </a:pPr>
            <a:endParaRPr lang="es-CR" sz="1600" dirty="0"/>
          </a:p>
        </p:txBody>
      </p:sp>
    </p:spTree>
    <p:extLst>
      <p:ext uri="{BB962C8B-B14F-4D97-AF65-F5344CB8AC3E}">
        <p14:creationId xmlns:p14="http://schemas.microsoft.com/office/powerpoint/2010/main" val="4102708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57F78-18F1-473B-9AD8-4FD0B7AC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/>
              <a:t>Relación con los pilares de SAN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AC994ECF-FFDA-4F29-91DC-E323804C0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6096157"/>
              </p:ext>
            </p:extLst>
          </p:nvPr>
        </p:nvGraphicFramePr>
        <p:xfrm>
          <a:off x="677334" y="1436726"/>
          <a:ext cx="7593263" cy="5079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32788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281</Words>
  <Application>Microsoft Office PowerPoint</Application>
  <PresentationFormat>Panorámica</PresentationFormat>
  <Paragraphs>47</Paragraphs>
  <Slides>10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Faceta</vt:lpstr>
      <vt:lpstr>“Finca paraíso orgánico”</vt:lpstr>
      <vt:lpstr>¿Qué es una finca diversificada?</vt:lpstr>
      <vt:lpstr>MGSAN Seminario Intermedio  Finca Paraíso Orgánico - La Fortuna</vt:lpstr>
      <vt:lpstr>¿Cual es su papel en la comunidad, sector, país?</vt:lpstr>
      <vt:lpstr>1. Producción Orgánica</vt:lpstr>
      <vt:lpstr>2. Rescate de la cultura alimentaria</vt:lpstr>
      <vt:lpstr>3. Actividad sostenible</vt:lpstr>
      <vt:lpstr>4. Diversificación de ingreso</vt:lpstr>
      <vt:lpstr>Relación con los pilares de SAN</vt:lpstr>
      <vt:lpstr>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“Finca paraíso orgánico”</dc:title>
  <dc:creator>Mauricio Corrales Jimenez</dc:creator>
  <cp:lastModifiedBy>Mauricio Corrales Jimenez</cp:lastModifiedBy>
  <cp:revision>16</cp:revision>
  <dcterms:created xsi:type="dcterms:W3CDTF">2018-10-15T13:06:05Z</dcterms:created>
  <dcterms:modified xsi:type="dcterms:W3CDTF">2018-10-17T04:00:01Z</dcterms:modified>
</cp:coreProperties>
</file>