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5" r:id="rId12"/>
    <p:sldId id="268" r:id="rId13"/>
    <p:sldId id="269" r:id="rId14"/>
    <p:sldId id="266" r:id="rId15"/>
    <p:sldId id="264" r:id="rId16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lang="es-ES" sz="2800" b="0" i="0" u="none" strike="noStrike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r>
              <a:rPr lang="es-HN" sz="280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Implementación de herramientas administrativas por las Dependencias Municipales </a:t>
            </a:r>
            <a:endParaRPr lang="es-HN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c:rich>
      </c:tx>
      <c:layout>
        <c:manualLayout>
          <c:xMode val="edge"/>
          <c:yMode val="edge"/>
          <c:x val="0.142772486359311"/>
          <c:y val="6.5803222458069898E-3"/>
        </c:manualLayout>
      </c:layout>
      <c:overlay val="0"/>
      <c:spPr>
        <a:solidFill>
          <a:schemeClr val="accent1"/>
        </a:solidFill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Planificación
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Hoja1!$A$2:$A$16</c:f>
              <c:strCache>
                <c:ptCount val="14"/>
                <c:pt idx="0">
                  <c:v>Oficina Municipal de la Mujer</c:v>
                </c:pt>
                <c:pt idx="1">
                  <c:v>Dirección y justicia</c:v>
                </c:pt>
                <c:pt idx="2">
                  <c:v>Oficina Municipal de la Juventud</c:v>
                </c:pt>
                <c:pt idx="3">
                  <c:v>Catastro</c:v>
                </c:pt>
                <c:pt idx="4">
                  <c:v>UDM</c:v>
                </c:pt>
                <c:pt idx="5">
                  <c:v>Secretario </c:v>
                </c:pt>
                <c:pt idx="6">
                  <c:v>Contabilidad</c:v>
                </c:pt>
                <c:pt idx="7">
                  <c:v>Presupuesto</c:v>
                </c:pt>
                <c:pt idx="8">
                  <c:v>Tesorería</c:v>
                </c:pt>
                <c:pt idx="9">
                  <c:v>Tributario</c:v>
                </c:pt>
                <c:pt idx="10">
                  <c:v>UMA</c:v>
                </c:pt>
                <c:pt idx="11">
                  <c:v>Motorista</c:v>
                </c:pt>
                <c:pt idx="12">
                  <c:v>Unidad de desarrollo Local
</c:v>
                </c:pt>
                <c:pt idx="13">
                  <c:v>Proyectos</c:v>
                </c:pt>
              </c:strCache>
            </c:strRef>
          </c:cat>
          <c:val>
            <c:numRef>
              <c:f>Hoja1!$B$2:$B$16</c:f>
              <c:numCache>
                <c:formatCode>General</c:formatCode>
                <c:ptCount val="15"/>
                <c:pt idx="0">
                  <c:v>1</c:v>
                </c:pt>
                <c:pt idx="2">
                  <c:v>1</c:v>
                </c:pt>
                <c:pt idx="4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33-43DD-8221-1F6AE74261C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Diario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Hoja1!$A$2:$A$16</c:f>
              <c:strCache>
                <c:ptCount val="14"/>
                <c:pt idx="0">
                  <c:v>Oficina Municipal de la Mujer</c:v>
                </c:pt>
                <c:pt idx="1">
                  <c:v>Dirección y justicia</c:v>
                </c:pt>
                <c:pt idx="2">
                  <c:v>Oficina Municipal de la Juventud</c:v>
                </c:pt>
                <c:pt idx="3">
                  <c:v>Catastro</c:v>
                </c:pt>
                <c:pt idx="4">
                  <c:v>UDM</c:v>
                </c:pt>
                <c:pt idx="5">
                  <c:v>Secretario </c:v>
                </c:pt>
                <c:pt idx="6">
                  <c:v>Contabilidad</c:v>
                </c:pt>
                <c:pt idx="7">
                  <c:v>Presupuesto</c:v>
                </c:pt>
                <c:pt idx="8">
                  <c:v>Tesorería</c:v>
                </c:pt>
                <c:pt idx="9">
                  <c:v>Tributario</c:v>
                </c:pt>
                <c:pt idx="10">
                  <c:v>UMA</c:v>
                </c:pt>
                <c:pt idx="11">
                  <c:v>Motorista</c:v>
                </c:pt>
                <c:pt idx="12">
                  <c:v>Unidad de desarrollo Local
</c:v>
                </c:pt>
                <c:pt idx="13">
                  <c:v>Proyectos</c:v>
                </c:pt>
              </c:strCache>
            </c:strRef>
          </c:cat>
          <c:val>
            <c:numRef>
              <c:f>Hoja1!$C$2:$C$16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E33-43DD-8221-1F6AE74261C1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Informe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Hoja1!$A$2:$A$16</c:f>
              <c:strCache>
                <c:ptCount val="14"/>
                <c:pt idx="0">
                  <c:v>Oficina Municipal de la Mujer</c:v>
                </c:pt>
                <c:pt idx="1">
                  <c:v>Dirección y justicia</c:v>
                </c:pt>
                <c:pt idx="2">
                  <c:v>Oficina Municipal de la Juventud</c:v>
                </c:pt>
                <c:pt idx="3">
                  <c:v>Catastro</c:v>
                </c:pt>
                <c:pt idx="4">
                  <c:v>UDM</c:v>
                </c:pt>
                <c:pt idx="5">
                  <c:v>Secretario </c:v>
                </c:pt>
                <c:pt idx="6">
                  <c:v>Contabilidad</c:v>
                </c:pt>
                <c:pt idx="7">
                  <c:v>Presupuesto</c:v>
                </c:pt>
                <c:pt idx="8">
                  <c:v>Tesorería</c:v>
                </c:pt>
                <c:pt idx="9">
                  <c:v>Tributario</c:v>
                </c:pt>
                <c:pt idx="10">
                  <c:v>UMA</c:v>
                </c:pt>
                <c:pt idx="11">
                  <c:v>Motorista</c:v>
                </c:pt>
                <c:pt idx="12">
                  <c:v>Unidad de desarrollo Local
</c:v>
                </c:pt>
                <c:pt idx="13">
                  <c:v>Proyectos</c:v>
                </c:pt>
              </c:strCache>
            </c:strRef>
          </c:cat>
          <c:val>
            <c:numRef>
              <c:f>Hoja1!$D$2:$D$16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E33-43DD-8221-1F6AE74261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500192"/>
        <c:axId val="179500576"/>
      </c:barChart>
      <c:catAx>
        <c:axId val="17950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HN"/>
          </a:p>
        </c:txPr>
        <c:crossAx val="179500576"/>
        <c:crosses val="autoZero"/>
        <c:auto val="1"/>
        <c:lblAlgn val="ctr"/>
        <c:lblOffset val="100"/>
        <c:noMultiLvlLbl val="0"/>
      </c:catAx>
      <c:valAx>
        <c:axId val="179500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HN"/>
          </a:p>
        </c:txPr>
        <c:crossAx val="179500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HN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HN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HN"/>
          </a:p>
        </c:txPr>
      </c:legendEntry>
      <c:layout>
        <c:manualLayout>
          <c:xMode val="edge"/>
          <c:yMode val="edge"/>
          <c:x val="0.26883468983649"/>
          <c:y val="0.86014414532667605"/>
          <c:w val="0.44548055200747999"/>
          <c:h val="0.126695210181710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H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HN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6348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1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378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4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2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088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2" y="1620442"/>
            <a:ext cx="3138026" cy="29105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08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0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0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8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9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77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006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84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7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797" indent="0">
              <a:buNone/>
              <a:defRPr sz="1100"/>
            </a:lvl2pPr>
            <a:lvl3pPr marL="685595" indent="0">
              <a:buNone/>
              <a:defRPr sz="900"/>
            </a:lvl3pPr>
            <a:lvl4pPr marL="1028392" indent="0">
              <a:buNone/>
              <a:defRPr sz="800"/>
            </a:lvl4pPr>
            <a:lvl5pPr marL="1371188" indent="0">
              <a:buNone/>
              <a:defRPr sz="800"/>
            </a:lvl5pPr>
            <a:lvl6pPr marL="1713986" indent="0">
              <a:buNone/>
              <a:defRPr sz="800"/>
            </a:lvl6pPr>
            <a:lvl7pPr marL="2056783" indent="0">
              <a:buNone/>
              <a:defRPr sz="800"/>
            </a:lvl7pPr>
            <a:lvl8pPr marL="2399580" indent="0">
              <a:buNone/>
              <a:defRPr sz="800"/>
            </a:lvl8pPr>
            <a:lvl9pPr marL="2742377" indent="0">
              <a:buNone/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93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120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9564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1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2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/>
            <a:r>
              <a:rPr lang="en-US" sz="6000" dirty="0">
                <a:ln w="3175" cmpd="sng">
                  <a:noFill/>
                </a:ln>
                <a:solidFill>
                  <a:srgbClr val="90C226"/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/>
            <a:r>
              <a:rPr lang="en-US" sz="6000" dirty="0">
                <a:ln w="3175" cmpd="sng">
                  <a:noFill/>
                </a:ln>
                <a:solidFill>
                  <a:srgbClr val="90C22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59210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920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1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2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/>
            <a:r>
              <a:rPr lang="en-US" sz="6000" dirty="0">
                <a:ln w="3175" cmpd="sng">
                  <a:noFill/>
                </a:ln>
                <a:solidFill>
                  <a:srgbClr val="90C226"/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/>
            <a:r>
              <a:rPr lang="en-US" sz="6000" dirty="0">
                <a:ln w="3175" cmpd="sng">
                  <a:noFill/>
                </a:ln>
                <a:solidFill>
                  <a:srgbClr val="90C22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5990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3958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3006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6" y="457201"/>
            <a:ext cx="978557" cy="3938588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0"/>
            <a:ext cx="5295113" cy="39385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4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18/10/2018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6348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3"/>
            <a:ext cx="6447501" cy="291058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 defTabSz="342900"/>
              <a:t>10/18/2018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" y="4531023"/>
            <a:ext cx="472320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9" y="4531023"/>
            <a:ext cx="512504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accent1"/>
                </a:solidFill>
              </a:defRPr>
            </a:lvl1pPr>
          </a:lstStyle>
          <a:p>
            <a:pPr defTabSz="342900"/>
            <a:fld id="{D57F1E4F-1CFF-5643-939E-217C01CDF565}" type="slidenum">
              <a:rPr lang="en-US" dirty="0">
                <a:solidFill>
                  <a:srgbClr val="90C226"/>
                </a:solidFill>
              </a:rPr>
              <a:pPr defTabSz="342900"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6241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-mia1-1.xx.fbcdn.net/hphotos-xap1/v/t1.0-9/10429850_566685593471119_1287482348439346357_n.jpg?oh=f57545703ebc7a87ce5710f5265f1bb4&amp;oe=562A771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8" t="13710"/>
          <a:stretch/>
        </p:blipFill>
        <p:spPr bwMode="auto">
          <a:xfrm>
            <a:off x="1576614" y="-13078"/>
            <a:ext cx="6019722" cy="51452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690452"/>
            <a:ext cx="6447501" cy="1369936"/>
          </a:xfrm>
        </p:spPr>
        <p:txBody>
          <a:bodyPr>
            <a:normAutofit/>
          </a:bodyPr>
          <a:lstStyle/>
          <a:p>
            <a:pPr algn="ctr"/>
            <a:r>
              <a:rPr lang="es-HN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PROMUSAN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986449" y="2392032"/>
            <a:ext cx="7257959" cy="1006260"/>
          </a:xfrm>
        </p:spPr>
        <p:txBody>
          <a:bodyPr>
            <a:noAutofit/>
          </a:bodyPr>
          <a:lstStyle/>
          <a:p>
            <a:pPr algn="ctr"/>
            <a:r>
              <a:rPr lang="es-HN" sz="27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Municipio de San Nicolás, Santa Bárbara, HONDURAS C.A.</a:t>
            </a:r>
          </a:p>
        </p:txBody>
      </p:sp>
    </p:spTree>
    <p:extLst>
      <p:ext uri="{BB962C8B-B14F-4D97-AF65-F5344CB8AC3E}">
        <p14:creationId xmlns:p14="http://schemas.microsoft.com/office/powerpoint/2010/main" val="92068938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8002" y="627534"/>
            <a:ext cx="7936552" cy="4248472"/>
          </a:xfrm>
        </p:spPr>
        <p:txBody>
          <a:bodyPr>
            <a:noAutofit/>
          </a:bodyPr>
          <a:lstStyle/>
          <a:p>
            <a:r>
              <a:rPr lang="es-HN" sz="1600" dirty="0"/>
              <a:t>Creación de Cajas de Ahorro y Crédito</a:t>
            </a:r>
            <a:r>
              <a:rPr lang="es-HN" sz="1600" dirty="0" smtClean="0"/>
              <a:t>.</a:t>
            </a:r>
          </a:p>
          <a:p>
            <a:r>
              <a:rPr lang="es-HN" sz="1600" dirty="0" smtClean="0"/>
              <a:t>Fortalecimiento </a:t>
            </a:r>
            <a:r>
              <a:rPr lang="es-HN" sz="1600" dirty="0"/>
              <a:t>de las  Juntas Administradoras de Agua.</a:t>
            </a:r>
          </a:p>
          <a:p>
            <a:r>
              <a:rPr lang="es-HN" sz="1600" dirty="0"/>
              <a:t>Apoyo a los productores de granos básicos.</a:t>
            </a:r>
          </a:p>
          <a:p>
            <a:r>
              <a:rPr lang="es-HN" sz="1600" dirty="0"/>
              <a:t>Apoyo a los emprendimientos para mejorar y dinamizar la economía local.</a:t>
            </a:r>
          </a:p>
          <a:p>
            <a:r>
              <a:rPr lang="es-HN" sz="1600" dirty="0"/>
              <a:t>Charlas sobre complicaciones de la hipertensión arterial y otras enfermedades comunes.</a:t>
            </a:r>
          </a:p>
          <a:p>
            <a:r>
              <a:rPr lang="es-HN" sz="1600" dirty="0"/>
              <a:t>Cumplimiento de la planificación estratégica: PIMA y PDM.</a:t>
            </a:r>
          </a:p>
          <a:p>
            <a:r>
              <a:rPr lang="es-HN" sz="1600" dirty="0"/>
              <a:t>Emisión de ordenanzas municipales enfocadas a promover un </a:t>
            </a:r>
            <a:r>
              <a:rPr lang="es-HN" sz="1600" dirty="0" smtClean="0"/>
              <a:t>municipio verde.</a:t>
            </a:r>
          </a:p>
          <a:p>
            <a:r>
              <a:rPr lang="es-HN" sz="1600" dirty="0"/>
              <a:t>Ha permitido un ordenamiento para que todas las dependencias municipales estén claras en donde están ubicadas</a:t>
            </a:r>
            <a:r>
              <a:rPr lang="es-HN" sz="1600" dirty="0" smtClean="0"/>
              <a:t>.</a:t>
            </a:r>
            <a:endParaRPr lang="es-HN" sz="1600" dirty="0" smtClean="0">
              <a:solidFill>
                <a:srgbClr val="FF0000"/>
              </a:solidFill>
            </a:endParaRPr>
          </a:p>
          <a:p>
            <a:r>
              <a:rPr lang="es-HN" sz="1600" dirty="0"/>
              <a:t>Acercamiento de los técnicos municipales a la población del Municipio</a:t>
            </a:r>
            <a:r>
              <a:rPr lang="es-HN" sz="1600" dirty="0" smtClean="0"/>
              <a:t>.</a:t>
            </a:r>
            <a:endParaRPr lang="es-HN" sz="1600" dirty="0"/>
          </a:p>
          <a:p>
            <a:r>
              <a:rPr lang="es-HN" sz="1600" dirty="0"/>
              <a:t>Mayor participación de las comunidades en cada uno de los proyectos, empoderamiento de los mismos y toma de decisiones en el desarrollo integral de sus comunicaciones</a:t>
            </a:r>
            <a:r>
              <a:rPr lang="es-HN" sz="1600" dirty="0" smtClean="0"/>
              <a:t>.</a:t>
            </a:r>
            <a:endParaRPr lang="es-HN" sz="1600" dirty="0"/>
          </a:p>
        </p:txBody>
      </p:sp>
      <p:sp>
        <p:nvSpPr>
          <p:cNvPr id="2" name="1 Rectángulo"/>
          <p:cNvSpPr/>
          <p:nvPr/>
        </p:nvSpPr>
        <p:spPr>
          <a:xfrm>
            <a:off x="3419872" y="122920"/>
            <a:ext cx="230425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dirty="0" smtClean="0">
                <a:latin typeface="Algerian" pitchFamily="82" charset="0"/>
              </a:rPr>
              <a:t>logros</a:t>
            </a:r>
            <a:endParaRPr lang="es-HN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63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8002" y="627534"/>
            <a:ext cx="7936552" cy="4248472"/>
          </a:xfrm>
        </p:spPr>
        <p:txBody>
          <a:bodyPr>
            <a:normAutofit/>
          </a:bodyPr>
          <a:lstStyle/>
          <a:p>
            <a:r>
              <a:rPr lang="es-HN" sz="1600" dirty="0"/>
              <a:t>Se promueve mas la participación de la mujer, niñez y juventud</a:t>
            </a:r>
            <a:r>
              <a:rPr lang="es-HN" sz="1600" dirty="0" smtClean="0"/>
              <a:t>.</a:t>
            </a:r>
            <a:endParaRPr lang="es-HN" sz="1600" dirty="0"/>
          </a:p>
          <a:p>
            <a:r>
              <a:rPr lang="es-HN" sz="1600" dirty="0"/>
              <a:t>Mayor ordenamiento institucional y con objetivos claros para el desarrollo del municipio</a:t>
            </a:r>
            <a:r>
              <a:rPr lang="es-HN" sz="1600" dirty="0" smtClean="0"/>
              <a:t>.</a:t>
            </a:r>
          </a:p>
          <a:p>
            <a:r>
              <a:rPr lang="es-HN" sz="1600" dirty="0" smtClean="0"/>
              <a:t>Fortalecimiento </a:t>
            </a:r>
            <a:r>
              <a:rPr lang="es-HN" sz="1600" dirty="0"/>
              <a:t>de las  Juntas Administradoras de Agua</a:t>
            </a:r>
            <a:r>
              <a:rPr lang="es-HN" sz="1600" dirty="0" smtClean="0"/>
              <a:t>.</a:t>
            </a:r>
          </a:p>
          <a:p>
            <a:r>
              <a:rPr lang="es-HN" sz="1600" dirty="0"/>
              <a:t>Maestros/as, madres y padres de familia, capacitados en preparación de alimentos</a:t>
            </a:r>
            <a:r>
              <a:rPr lang="es-HN" sz="1600" dirty="0" smtClean="0"/>
              <a:t>.</a:t>
            </a:r>
            <a:endParaRPr lang="es-HN" sz="1600" dirty="0"/>
          </a:p>
          <a:p>
            <a:r>
              <a:rPr lang="es-HN" sz="1600" dirty="0"/>
              <a:t>Aplicación de nuevas practicas de producción</a:t>
            </a:r>
            <a:r>
              <a:rPr lang="es-HN" sz="1600" dirty="0" smtClean="0"/>
              <a:t>.</a:t>
            </a:r>
            <a:endParaRPr lang="es-HN" sz="1600" dirty="0"/>
          </a:p>
          <a:p>
            <a:r>
              <a:rPr lang="es-HN" sz="1600" dirty="0"/>
              <a:t>Lideres comunitarios coordinando actividades con dependencias municipales</a:t>
            </a:r>
            <a:r>
              <a:rPr lang="es-HN" sz="1600" dirty="0" smtClean="0"/>
              <a:t>.</a:t>
            </a:r>
            <a:endParaRPr lang="es-HN" sz="1600" dirty="0"/>
          </a:p>
          <a:p>
            <a:r>
              <a:rPr lang="es-HN" sz="1600" dirty="0"/>
              <a:t>Mejoramiento de la merienda escolar</a:t>
            </a:r>
            <a:r>
              <a:rPr lang="es-HN" sz="1600" dirty="0" smtClean="0"/>
              <a:t>.</a:t>
            </a:r>
            <a:endParaRPr lang="es-HN" sz="1600" dirty="0">
              <a:solidFill>
                <a:srgbClr val="FF000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419872" y="122920"/>
            <a:ext cx="230425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dirty="0" smtClean="0">
                <a:latin typeface="Algerian" pitchFamily="82" charset="0"/>
              </a:rPr>
              <a:t>logros</a:t>
            </a:r>
            <a:endParaRPr lang="es-HN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5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8002" y="627534"/>
            <a:ext cx="7936552" cy="4248472"/>
          </a:xfrm>
        </p:spPr>
        <p:txBody>
          <a:bodyPr>
            <a:normAutofit/>
          </a:bodyPr>
          <a:lstStyle/>
          <a:p>
            <a:r>
              <a:rPr lang="es-HN" sz="1600" dirty="0" smtClean="0"/>
              <a:t>El </a:t>
            </a:r>
            <a:r>
              <a:rPr lang="es-HN" sz="1600" dirty="0">
                <a:solidFill>
                  <a:schemeClr val="tx1"/>
                </a:solidFill>
              </a:rPr>
              <a:t>Programa Municipal de Seguridad Alimentaria y Nutricional </a:t>
            </a:r>
            <a:r>
              <a:rPr lang="es-HN" sz="1600" dirty="0" smtClean="0">
                <a:solidFill>
                  <a:schemeClr val="tx1"/>
                </a:solidFill>
              </a:rPr>
              <a:t>(</a:t>
            </a:r>
            <a:r>
              <a:rPr lang="es-HN" sz="1600" dirty="0" smtClean="0"/>
              <a:t>PROMUSAN) facilita al gobierno local la gestión descentralizada.</a:t>
            </a:r>
          </a:p>
          <a:p>
            <a:endParaRPr lang="es-HN" sz="1600" dirty="0" smtClean="0"/>
          </a:p>
          <a:p>
            <a:r>
              <a:rPr lang="es-HN" sz="1600" dirty="0" smtClean="0">
                <a:solidFill>
                  <a:schemeClr val="tx1"/>
                </a:solidFill>
              </a:rPr>
              <a:t>La integridad de las instituciones presentes en el territorio permite ampliar la cobertura de familias evitando la duplicidad de las acciones.</a:t>
            </a:r>
          </a:p>
          <a:p>
            <a:endParaRPr lang="es-HN" sz="1600" dirty="0" smtClean="0">
              <a:solidFill>
                <a:schemeClr val="tx1"/>
              </a:solidFill>
            </a:endParaRPr>
          </a:p>
          <a:p>
            <a:r>
              <a:rPr lang="es-HN" sz="1600" dirty="0" smtClean="0">
                <a:solidFill>
                  <a:schemeClr val="tx1"/>
                </a:solidFill>
              </a:rPr>
              <a:t>El éxito del Programa Municipal de Seguridad Alimentaria y Nutricional (PROMUSAN) depende de la voluntad política de la Corporación Municipal.</a:t>
            </a:r>
          </a:p>
          <a:p>
            <a:endParaRPr lang="es-HN" sz="1600" dirty="0" smtClean="0">
              <a:solidFill>
                <a:schemeClr val="tx1"/>
              </a:solidFill>
            </a:endParaRPr>
          </a:p>
          <a:p>
            <a:r>
              <a:rPr lang="es-HN" sz="1600" dirty="0" smtClean="0">
                <a:solidFill>
                  <a:schemeClr val="tx1"/>
                </a:solidFill>
              </a:rPr>
              <a:t>El Programa </a:t>
            </a:r>
            <a:r>
              <a:rPr lang="es-HN" sz="1600" dirty="0">
                <a:solidFill>
                  <a:schemeClr val="tx1"/>
                </a:solidFill>
              </a:rPr>
              <a:t>Municipal de Seguridad Alimentaria y </a:t>
            </a:r>
            <a:r>
              <a:rPr lang="es-HN" sz="1600" dirty="0" smtClean="0">
                <a:solidFill>
                  <a:schemeClr val="tx1"/>
                </a:solidFill>
              </a:rPr>
              <a:t>Nutricional </a:t>
            </a:r>
            <a:r>
              <a:rPr lang="es-HN" sz="1600" dirty="0">
                <a:solidFill>
                  <a:schemeClr val="tx1"/>
                </a:solidFill>
              </a:rPr>
              <a:t>(PROMUSAN) </a:t>
            </a:r>
            <a:r>
              <a:rPr lang="es-HN" sz="1600" dirty="0" smtClean="0">
                <a:solidFill>
                  <a:schemeClr val="tx1"/>
                </a:solidFill>
              </a:rPr>
              <a:t>nos permite generar políticas públicas locales vinculadas al desarrollo integral del municipio.</a:t>
            </a:r>
            <a:endParaRPr lang="es-HN" sz="1600" dirty="0">
              <a:solidFill>
                <a:schemeClr val="tx1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699792" y="122920"/>
            <a:ext cx="381642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dirty="0" smtClean="0">
                <a:latin typeface="Algerian" pitchFamily="82" charset="0"/>
              </a:rPr>
              <a:t>LECCIONES APRENDIDAS</a:t>
            </a:r>
            <a:endParaRPr lang="es-HN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12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8002" y="1779662"/>
            <a:ext cx="7936552" cy="1656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H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 a la intervención de PESA-FAO en nuestro municipio, ahora tenemos una visión mas clara del Desarrollo Municipal, encaminada a hacer m</a:t>
            </a:r>
            <a:r>
              <a:rPr lang="es-HN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</a:t>
            </a:r>
            <a:r>
              <a:rPr lang="es-H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eficiente la gestión municipal y mejorar la calidad de vida de nuestros ciudadanos.</a:t>
            </a:r>
          </a:p>
        </p:txBody>
      </p:sp>
    </p:spTree>
    <p:extLst>
      <p:ext uri="{BB962C8B-B14F-4D97-AF65-F5344CB8AC3E}">
        <p14:creationId xmlns:p14="http://schemas.microsoft.com/office/powerpoint/2010/main" val="15613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scontent-mia1-1.xx.fbcdn.net/hphotos-xtp1/v/t1.0-9/11659450_836853913075618_3734012121629658697_n.jpg?oh=aa4c89b05a57fe76c98aa274dbb464df&amp;oe=561310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091" y="288032"/>
            <a:ext cx="6844293" cy="3948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859" y="4236578"/>
            <a:ext cx="6447501" cy="567420"/>
          </a:xfrm>
        </p:spPr>
        <p:txBody>
          <a:bodyPr/>
          <a:lstStyle/>
          <a:p>
            <a:pPr algn="ctr"/>
            <a:r>
              <a:rPr lang="es-HN" b="1" dirty="0" smtClean="0">
                <a:solidFill>
                  <a:srgbClr val="FFFF00"/>
                </a:solidFill>
              </a:rPr>
              <a:t>GRACIAS POR SU ATENCIÓN</a:t>
            </a:r>
            <a:endParaRPr lang="es-HN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34914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83518"/>
            <a:ext cx="7261053" cy="1944216"/>
          </a:xfrm>
        </p:spPr>
        <p:txBody>
          <a:bodyPr/>
          <a:lstStyle/>
          <a:p>
            <a:pPr marL="85723" algn="l" defTabSz="685783">
              <a:spcBef>
                <a:spcPct val="20000"/>
              </a:spcBef>
            </a:pPr>
            <a:r>
              <a:rPr lang="es-HN" sz="27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n-ea"/>
                <a:cs typeface="Arial" pitchFamily="34" charset="0"/>
              </a:rPr>
              <a:t>IMPLEMENTACIÓN DEL PROGRAMA MUNICIPAL DE SEGURIDAD ALIMENTARIA Y </a:t>
            </a:r>
            <a:r>
              <a:rPr lang="es-HN" sz="27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n-ea"/>
                <a:cs typeface="Arial" pitchFamily="34" charset="0"/>
              </a:rPr>
              <a:t>NUTRICIONAL</a:t>
            </a:r>
            <a:r>
              <a:rPr lang="es-HN" sz="27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n-ea"/>
                <a:cs typeface="Arial" pitchFamily="34" charset="0"/>
              </a:rPr>
              <a:t> </a:t>
            </a:r>
            <a:r>
              <a:rPr lang="es-HN" sz="27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n-ea"/>
                <a:cs typeface="Arial" pitchFamily="34" charset="0"/>
              </a:rPr>
              <a:t>(PROMUSAN), </a:t>
            </a:r>
            <a:r>
              <a:rPr lang="es-HN" sz="27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n-ea"/>
                <a:cs typeface="Arial" pitchFamily="34" charset="0"/>
              </a:rPr>
              <a:t>DESDE </a:t>
            </a:r>
            <a:r>
              <a:rPr lang="es-HN" sz="27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n-ea"/>
                <a:cs typeface="Arial" pitchFamily="34" charset="0"/>
              </a:rPr>
              <a:t>LA PERSPECTIVA DE UN GOBIERNO LOCAL.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95680" y="3181429"/>
            <a:ext cx="6596600" cy="902490"/>
          </a:xfrm>
        </p:spPr>
        <p:txBody>
          <a:bodyPr>
            <a:normAutofit/>
          </a:bodyPr>
          <a:lstStyle/>
          <a:p>
            <a:pPr algn="l"/>
            <a:r>
              <a:rPr lang="es-HN" sz="1600" dirty="0"/>
              <a:t>LIC. Carmen Alicia Paz Rodríguez.</a:t>
            </a:r>
          </a:p>
          <a:p>
            <a:pPr algn="l"/>
            <a:r>
              <a:rPr lang="es-HN" sz="1600" dirty="0"/>
              <a:t>Alcaldesa Municipal, San Nicolás, Santa Bárbara, Honduras, C.A.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123806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64859" y="180833"/>
            <a:ext cx="6447501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HN" dirty="0" smtClean="0">
                <a:latin typeface="Algerian" pitchFamily="82" charset="0"/>
              </a:rPr>
              <a:t>Antecedentes del </a:t>
            </a:r>
            <a:r>
              <a:rPr lang="es-HN" dirty="0" smtClean="0">
                <a:solidFill>
                  <a:srgbClr val="FF0000"/>
                </a:solidFill>
                <a:latin typeface="Algerian" pitchFamily="82" charset="0"/>
              </a:rPr>
              <a:t>P</a:t>
            </a:r>
            <a:r>
              <a:rPr lang="es-HN" dirty="0" smtClean="0">
                <a:latin typeface="Algerian" pitchFamily="82" charset="0"/>
              </a:rPr>
              <a:t>rograma </a:t>
            </a:r>
            <a:r>
              <a:rPr lang="es-HN" dirty="0">
                <a:solidFill>
                  <a:srgbClr val="FF0000"/>
                </a:solidFill>
                <a:latin typeface="Algerian" pitchFamily="82" charset="0"/>
              </a:rPr>
              <a:t>M</a:t>
            </a:r>
            <a:r>
              <a:rPr lang="es-HN" dirty="0" smtClean="0">
                <a:latin typeface="Algerian" pitchFamily="82" charset="0"/>
              </a:rPr>
              <a:t>unicipal </a:t>
            </a:r>
            <a:r>
              <a:rPr lang="es-HN" dirty="0">
                <a:latin typeface="Algerian" pitchFamily="82" charset="0"/>
              </a:rPr>
              <a:t>de</a:t>
            </a:r>
            <a:r>
              <a:rPr lang="es-HN" dirty="0" smtClean="0">
                <a:latin typeface="Algerian" pitchFamily="82" charset="0"/>
              </a:rPr>
              <a:t> </a:t>
            </a:r>
            <a:r>
              <a:rPr lang="es-HN" dirty="0">
                <a:solidFill>
                  <a:srgbClr val="FF0000"/>
                </a:solidFill>
                <a:latin typeface="Algerian" pitchFamily="82" charset="0"/>
              </a:rPr>
              <a:t>S</a:t>
            </a:r>
            <a:r>
              <a:rPr lang="es-HN" dirty="0" smtClean="0">
                <a:latin typeface="Algerian" pitchFamily="82" charset="0"/>
              </a:rPr>
              <a:t>eguridad </a:t>
            </a:r>
            <a:r>
              <a:rPr lang="es-HN" dirty="0" smtClean="0">
                <a:solidFill>
                  <a:srgbClr val="FF0000"/>
                </a:solidFill>
                <a:latin typeface="Algerian" pitchFamily="82" charset="0"/>
              </a:rPr>
              <a:t>A</a:t>
            </a:r>
            <a:r>
              <a:rPr lang="es-HN" dirty="0" smtClean="0">
                <a:latin typeface="Algerian" pitchFamily="82" charset="0"/>
              </a:rPr>
              <a:t>limentaria </a:t>
            </a:r>
            <a:r>
              <a:rPr lang="es-HN" dirty="0" smtClean="0">
                <a:solidFill>
                  <a:srgbClr val="FF0000"/>
                </a:solidFill>
                <a:latin typeface="Algerian" pitchFamily="82" charset="0"/>
              </a:rPr>
              <a:t>y </a:t>
            </a:r>
            <a:r>
              <a:rPr lang="es-HN" dirty="0">
                <a:solidFill>
                  <a:srgbClr val="FF0000"/>
                </a:solidFill>
                <a:latin typeface="Algerian" pitchFamily="82" charset="0"/>
              </a:rPr>
              <a:t>N</a:t>
            </a:r>
            <a:r>
              <a:rPr lang="es-HN" dirty="0" smtClean="0">
                <a:latin typeface="Algerian" pitchFamily="82" charset="0"/>
              </a:rPr>
              <a:t>utricional</a:t>
            </a:r>
            <a:endParaRPr lang="es-HN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2394" y="1491630"/>
            <a:ext cx="8328078" cy="3240360"/>
          </a:xfrm>
        </p:spPr>
        <p:txBody>
          <a:bodyPr>
            <a:normAutofit/>
          </a:bodyPr>
          <a:lstStyle/>
          <a:p>
            <a:r>
              <a:rPr lang="es-HN" sz="1600" dirty="0"/>
              <a:t>Poco apropiamiento de los PDM </a:t>
            </a:r>
            <a:r>
              <a:rPr lang="es-HN" sz="1600"/>
              <a:t>y </a:t>
            </a:r>
            <a:r>
              <a:rPr lang="es-HN" sz="1600" smtClean="0"/>
              <a:t>PIMA </a:t>
            </a:r>
            <a:r>
              <a:rPr lang="es-HN" sz="1600" dirty="0"/>
              <a:t>de los gobiernos locales.</a:t>
            </a:r>
          </a:p>
          <a:p>
            <a:r>
              <a:rPr lang="es-HN" sz="1600" dirty="0"/>
              <a:t>Carencia de indicadores. </a:t>
            </a:r>
          </a:p>
          <a:p>
            <a:pPr fontAlgn="ctr"/>
            <a:r>
              <a:rPr lang="es-HN" sz="1600" dirty="0"/>
              <a:t>Dependencias municipales sin plan de trabajo.</a:t>
            </a:r>
          </a:p>
          <a:p>
            <a:pPr fontAlgn="ctr"/>
            <a:r>
              <a:rPr lang="es-HN" sz="1600" dirty="0"/>
              <a:t>Poca o nula coordinación entre dependencias municipales.</a:t>
            </a:r>
          </a:p>
          <a:p>
            <a:pPr fontAlgn="ctr"/>
            <a:r>
              <a:rPr lang="es-HN" sz="1600" dirty="0"/>
              <a:t>Inadecuada focalización para el desarrollo de proyectos comunales.</a:t>
            </a:r>
          </a:p>
          <a:p>
            <a:r>
              <a:rPr lang="es-HN" sz="1600" dirty="0"/>
              <a:t>Carencia de instrumentos para dar seguimiento al trabajo de los técnicos municipales (POA, informes entre otros)</a:t>
            </a:r>
          </a:p>
          <a:p>
            <a:r>
              <a:rPr lang="es-HN" sz="1600" dirty="0"/>
              <a:t>No se realizaban reuniones de equipo.</a:t>
            </a:r>
          </a:p>
          <a:p>
            <a:r>
              <a:rPr lang="es-HN" sz="1600" dirty="0"/>
              <a:t>Poca o nula vinculación del presupuesto municipal con los pilares de la SAN </a:t>
            </a:r>
          </a:p>
        </p:txBody>
      </p:sp>
    </p:spTree>
    <p:extLst>
      <p:ext uri="{BB962C8B-B14F-4D97-AF65-F5344CB8AC3E}">
        <p14:creationId xmlns:p14="http://schemas.microsoft.com/office/powerpoint/2010/main" val="255018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64859" y="195486"/>
            <a:ext cx="6447501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HN" dirty="0">
                <a:latin typeface="Algerian" pitchFamily="82" charset="0"/>
              </a:rPr>
              <a:t>Antecedentes del </a:t>
            </a:r>
            <a:r>
              <a:rPr lang="es-HN" dirty="0">
                <a:solidFill>
                  <a:srgbClr val="FF0000"/>
                </a:solidFill>
                <a:latin typeface="Algerian" pitchFamily="82" charset="0"/>
              </a:rPr>
              <a:t>P</a:t>
            </a:r>
            <a:r>
              <a:rPr lang="es-HN" dirty="0">
                <a:latin typeface="Algerian" pitchFamily="82" charset="0"/>
              </a:rPr>
              <a:t>rograma </a:t>
            </a:r>
            <a:r>
              <a:rPr lang="es-HN" dirty="0">
                <a:solidFill>
                  <a:srgbClr val="FF0000"/>
                </a:solidFill>
                <a:latin typeface="Algerian" pitchFamily="82" charset="0"/>
              </a:rPr>
              <a:t>M</a:t>
            </a:r>
            <a:r>
              <a:rPr lang="es-HN" dirty="0">
                <a:latin typeface="Algerian" pitchFamily="82" charset="0"/>
              </a:rPr>
              <a:t>unicipal de </a:t>
            </a:r>
            <a:r>
              <a:rPr lang="es-HN" dirty="0">
                <a:solidFill>
                  <a:srgbClr val="FF0000"/>
                </a:solidFill>
                <a:latin typeface="Algerian" pitchFamily="82" charset="0"/>
              </a:rPr>
              <a:t>S</a:t>
            </a:r>
            <a:r>
              <a:rPr lang="es-HN" dirty="0">
                <a:latin typeface="Algerian" pitchFamily="82" charset="0"/>
              </a:rPr>
              <a:t>eguridad </a:t>
            </a:r>
            <a:r>
              <a:rPr lang="es-HN" dirty="0">
                <a:solidFill>
                  <a:srgbClr val="FF0000"/>
                </a:solidFill>
                <a:latin typeface="Algerian" pitchFamily="82" charset="0"/>
              </a:rPr>
              <a:t>A</a:t>
            </a:r>
            <a:r>
              <a:rPr lang="es-HN" dirty="0">
                <a:latin typeface="Algerian" pitchFamily="82" charset="0"/>
              </a:rPr>
              <a:t>limentaria </a:t>
            </a:r>
            <a:r>
              <a:rPr lang="es-HN" dirty="0">
                <a:solidFill>
                  <a:srgbClr val="FF0000"/>
                </a:solidFill>
                <a:latin typeface="Algerian" pitchFamily="82" charset="0"/>
              </a:rPr>
              <a:t>y N</a:t>
            </a:r>
            <a:r>
              <a:rPr lang="es-HN" dirty="0">
                <a:latin typeface="Algerian" pitchFamily="82" charset="0"/>
              </a:rPr>
              <a:t>utricional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8001" y="1563638"/>
            <a:ext cx="8024439" cy="3024336"/>
          </a:xfrm>
        </p:spPr>
        <p:txBody>
          <a:bodyPr>
            <a:normAutofit/>
          </a:bodyPr>
          <a:lstStyle/>
          <a:p>
            <a:r>
              <a:rPr lang="es-HN" sz="1600" dirty="0"/>
              <a:t>No se contaba con un banco de información de los proyectos que se estaban ejecutando.</a:t>
            </a:r>
          </a:p>
          <a:p>
            <a:r>
              <a:rPr lang="es-HN" sz="1600" dirty="0"/>
              <a:t>No se contaba con una estrategia o método de intervención desde lo municipal hacia la comunidad (sistema de extensión).  </a:t>
            </a:r>
            <a:endParaRPr lang="es-HN" sz="1600" dirty="0" smtClean="0"/>
          </a:p>
          <a:p>
            <a:r>
              <a:rPr lang="es-HN" sz="1600" dirty="0" smtClean="0"/>
              <a:t>No </a:t>
            </a:r>
            <a:r>
              <a:rPr lang="es-HN" sz="1600" dirty="0"/>
              <a:t>se vinculaban acciones con organizaciones de cooperación</a:t>
            </a:r>
            <a:r>
              <a:rPr lang="es-HN" sz="1600" dirty="0" smtClean="0"/>
              <a:t>. </a:t>
            </a:r>
            <a:endParaRPr lang="es-HN" sz="1600" dirty="0"/>
          </a:p>
          <a:p>
            <a:r>
              <a:rPr lang="es-HN" sz="1600" dirty="0"/>
              <a:t>No existía una visión integral del tema Seguridad Alimentaria y Nutricional.</a:t>
            </a:r>
          </a:p>
          <a:p>
            <a:r>
              <a:rPr lang="es-HN" sz="1600" dirty="0" smtClean="0"/>
              <a:t>No </a:t>
            </a:r>
            <a:r>
              <a:rPr lang="es-HN" sz="1600" dirty="0"/>
              <a:t>habían procesos de evaluación y selección del personal.</a:t>
            </a:r>
          </a:p>
          <a:p>
            <a:pPr marL="0" indent="0">
              <a:buNone/>
            </a:pPr>
            <a:r>
              <a:rPr lang="es-HN" sz="1600" dirty="0" smtClean="0"/>
              <a:t>Lo que teníamos era una institución que brindaba una oferta a la población sin poder medir los impactos en la calidad de vida de las familias.</a:t>
            </a:r>
            <a:endParaRPr lang="es-HN" sz="1600" dirty="0"/>
          </a:p>
        </p:txBody>
      </p:sp>
    </p:spTree>
    <p:extLst>
      <p:ext uri="{BB962C8B-B14F-4D97-AF65-F5344CB8AC3E}">
        <p14:creationId xmlns:p14="http://schemas.microsoft.com/office/powerpoint/2010/main" val="323389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6"/>
          <p:cNvSpPr txBox="1">
            <a:spLocks noChangeArrowheads="1"/>
          </p:cNvSpPr>
          <p:nvPr/>
        </p:nvSpPr>
        <p:spPr bwMode="auto">
          <a:xfrm>
            <a:off x="468314" y="951310"/>
            <a:ext cx="8135937" cy="3942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57175" indent="-257175" defTabSz="342900" eaLnBrk="1" fontAlgn="ctr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s-H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Toma de decisión del alcalde municipal en la implementación del programa (Cambios).</a:t>
            </a:r>
          </a:p>
          <a:p>
            <a:pPr marL="257175" indent="-257175" defTabSz="342900" eaLnBrk="1" fontAlgn="ctr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s-H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Sectorización del territorio.</a:t>
            </a:r>
          </a:p>
          <a:p>
            <a:pPr marL="257175" indent="-257175" defTabSz="342900" eaLnBrk="1" fontAlgn="ctr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s-H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Asignación de responsable por sector. </a:t>
            </a:r>
          </a:p>
          <a:p>
            <a:pPr marL="257175" indent="-257175" defTabSz="342900" eaLnBrk="1" fontAlgn="ctr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s-H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Implementación de herramientas administrativas y técincas (programación mensual, programación vehicular, informes mensuales, diarios, entre otros).</a:t>
            </a:r>
          </a:p>
          <a:p>
            <a:pPr marL="257175" indent="-257175" defTabSz="342900" eaLnBrk="1" fontAlgn="ctr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s-H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Redistribución de actividades por dependencia municipal.</a:t>
            </a:r>
          </a:p>
          <a:p>
            <a:pPr marL="257175" indent="-257175" defTabSz="342900" eaLnBrk="1" fontAlgn="ctr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s-H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Contratación de personal formado</a:t>
            </a:r>
            <a:r>
              <a:rPr lang="es-H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.</a:t>
            </a:r>
            <a:endParaRPr lang="es-HN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364859" y="112594"/>
            <a:ext cx="6447501" cy="665328"/>
          </a:xfrm>
        </p:spPr>
        <p:txBody>
          <a:bodyPr/>
          <a:lstStyle/>
          <a:p>
            <a:pPr algn="ctr"/>
            <a:r>
              <a:rPr lang="es-HN" dirty="0" smtClean="0">
                <a:latin typeface="Algerian" pitchFamily="82" charset="0"/>
              </a:rPr>
              <a:t>IMPLICACIONES</a:t>
            </a:r>
            <a:endParaRPr lang="es-HN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414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64859" y="250238"/>
            <a:ext cx="6447501" cy="665328"/>
          </a:xfrm>
        </p:spPr>
        <p:txBody>
          <a:bodyPr>
            <a:normAutofit/>
          </a:bodyPr>
          <a:lstStyle/>
          <a:p>
            <a:pPr algn="ctr"/>
            <a:r>
              <a:rPr lang="es-HN" sz="3000" dirty="0" smtClean="0">
                <a:latin typeface="Algerian" pitchFamily="82" charset="0"/>
              </a:rPr>
              <a:t>IMPLICACIONES</a:t>
            </a:r>
            <a:endParaRPr lang="es-HN" sz="3000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6587" y="977014"/>
            <a:ext cx="8229869" cy="3322928"/>
          </a:xfrm>
        </p:spPr>
        <p:txBody>
          <a:bodyPr>
            <a:normAutofit/>
          </a:bodyPr>
          <a:lstStyle/>
          <a:p>
            <a:pPr fontAlgn="ctr"/>
            <a:r>
              <a:rPr lang="es-HN" sz="1600" dirty="0"/>
              <a:t>Identificación de población vulnerable para apoyarla con fondos municipales.</a:t>
            </a:r>
          </a:p>
          <a:p>
            <a:pPr fontAlgn="ctr"/>
            <a:r>
              <a:rPr lang="es-HN" sz="1600" dirty="0"/>
              <a:t>Promover coordinación técnica de manera articulada, armonizando políticas y estrategias de ejecución.</a:t>
            </a:r>
          </a:p>
          <a:p>
            <a:pPr fontAlgn="ctr"/>
            <a:r>
              <a:rPr lang="es-HN" sz="1600" dirty="0"/>
              <a:t>Fortalecer capacidades de los técnico y líderes/as comunitarios.</a:t>
            </a:r>
          </a:p>
          <a:p>
            <a:pPr fontAlgn="ctr"/>
            <a:r>
              <a:rPr lang="es-HN" sz="1600" dirty="0"/>
              <a:t>Aplicar  el documento de estrategias de  implementación del PROMUSAN</a:t>
            </a:r>
            <a:r>
              <a:rPr lang="es-HN" sz="1600" dirty="0" smtClean="0"/>
              <a:t>.</a:t>
            </a:r>
            <a:endParaRPr lang="es-HN" sz="1600" dirty="0"/>
          </a:p>
        </p:txBody>
      </p:sp>
    </p:spTree>
    <p:extLst>
      <p:ext uri="{BB962C8B-B14F-4D97-AF65-F5344CB8AC3E}">
        <p14:creationId xmlns:p14="http://schemas.microsoft.com/office/powerpoint/2010/main" val="427746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7529" y="931462"/>
            <a:ext cx="6447501" cy="40636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HN" dirty="0"/>
          </a:p>
          <a:p>
            <a:endParaRPr lang="es-HN" dirty="0" smtClean="0"/>
          </a:p>
          <a:p>
            <a:pPr marL="0" indent="0">
              <a:buNone/>
            </a:pPr>
            <a:endParaRPr lang="es-H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711" y="1434315"/>
            <a:ext cx="6268641" cy="1788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97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3166354810"/>
              </p:ext>
            </p:extLst>
          </p:nvPr>
        </p:nvGraphicFramePr>
        <p:xfrm>
          <a:off x="653142" y="0"/>
          <a:ext cx="7913915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939615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8002" y="627534"/>
            <a:ext cx="7936552" cy="4320480"/>
          </a:xfrm>
        </p:spPr>
        <p:txBody>
          <a:bodyPr>
            <a:normAutofit/>
          </a:bodyPr>
          <a:lstStyle/>
          <a:p>
            <a:r>
              <a:rPr lang="es-HN" sz="1600" dirty="0" smtClean="0"/>
              <a:t>Implementación del Programa Municipal de Salud (Prevención, Organización, Capacitación, </a:t>
            </a:r>
            <a:r>
              <a:rPr lang="es-HN" sz="1600" dirty="0" smtClean="0"/>
              <a:t>Atención Integral a la Niñez Comunitaria (AINC))</a:t>
            </a:r>
            <a:endParaRPr lang="es-HN" sz="1600" dirty="0" smtClean="0"/>
          </a:p>
          <a:p>
            <a:r>
              <a:rPr lang="es-HN" sz="1600" dirty="0" smtClean="0">
                <a:solidFill>
                  <a:schemeClr val="tx1"/>
                </a:solidFill>
              </a:rPr>
              <a:t>Trabajo con efoque de </a:t>
            </a:r>
            <a:r>
              <a:rPr lang="es-HN" sz="1600" dirty="0" smtClean="0"/>
              <a:t>Seguridad Alimentaria y Nutricional</a:t>
            </a:r>
            <a:endParaRPr lang="es-HN" sz="1600" dirty="0" smtClean="0">
              <a:solidFill>
                <a:srgbClr val="FF0000"/>
              </a:solidFill>
            </a:endParaRPr>
          </a:p>
          <a:p>
            <a:r>
              <a:rPr lang="es-HN" sz="1600" dirty="0" smtClean="0"/>
              <a:t>Huertos </a:t>
            </a:r>
            <a:r>
              <a:rPr lang="es-HN" sz="1600" dirty="0"/>
              <a:t>(familiares y escolares).</a:t>
            </a:r>
          </a:p>
          <a:p>
            <a:r>
              <a:rPr lang="es-HN" sz="1600" dirty="0"/>
              <a:t>Prevención  y disminución de enfermedades Respiratorias Agudas y Gastrointestinales.</a:t>
            </a:r>
          </a:p>
          <a:p>
            <a:r>
              <a:rPr lang="es-HN" sz="1600" dirty="0"/>
              <a:t>Atención Integral en Salud a los niños menores de 5 años.</a:t>
            </a:r>
          </a:p>
          <a:p>
            <a:r>
              <a:rPr lang="es-HN" sz="1600" dirty="0"/>
              <a:t>Implementación de menús nutricionales en los Centros Educativos.</a:t>
            </a:r>
          </a:p>
          <a:p>
            <a:r>
              <a:rPr lang="es-HN" sz="1600" dirty="0"/>
              <a:t>Mejoramientos de viviendas (pisos saludables, letrinas, fogones mejorados, etc.)</a:t>
            </a:r>
          </a:p>
          <a:p>
            <a:r>
              <a:rPr lang="es-HN" sz="1600" dirty="0"/>
              <a:t>Mejoramiento de las vías de comunicación terrestres.</a:t>
            </a:r>
          </a:p>
          <a:p>
            <a:r>
              <a:rPr lang="es-HN" sz="1600" dirty="0"/>
              <a:t>Implementación de reservorios de agua en comunidades que no cuentan con fuentes  naturales de agua.</a:t>
            </a:r>
          </a:p>
          <a:p>
            <a:r>
              <a:rPr lang="es-HN" sz="1600" dirty="0"/>
              <a:t>Construcción de clínicas de salud en algunas comunidades</a:t>
            </a:r>
            <a:r>
              <a:rPr lang="es-HN" sz="1600" dirty="0" smtClean="0"/>
              <a:t>.</a:t>
            </a:r>
            <a:endParaRPr lang="es-HN" sz="1600" dirty="0"/>
          </a:p>
        </p:txBody>
      </p:sp>
      <p:sp>
        <p:nvSpPr>
          <p:cNvPr id="2" name="1 Rectángulo"/>
          <p:cNvSpPr/>
          <p:nvPr/>
        </p:nvSpPr>
        <p:spPr>
          <a:xfrm>
            <a:off x="3419872" y="122920"/>
            <a:ext cx="230425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dirty="0" smtClean="0">
                <a:latin typeface="Algerian" pitchFamily="82" charset="0"/>
              </a:rPr>
              <a:t>logros</a:t>
            </a:r>
            <a:endParaRPr lang="es-HN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74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797</Words>
  <Application>Microsoft Office PowerPoint</Application>
  <PresentationFormat>Presentación en pantalla (16:9)</PresentationFormat>
  <Paragraphs>75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ＭＳ Ｐゴシック</vt:lpstr>
      <vt:lpstr>Algerian</vt:lpstr>
      <vt:lpstr>Arial</vt:lpstr>
      <vt:lpstr>Calibri</vt:lpstr>
      <vt:lpstr>Trebuchet MS</vt:lpstr>
      <vt:lpstr>Wingdings 3</vt:lpstr>
      <vt:lpstr>Tema de Office</vt:lpstr>
      <vt:lpstr>Faceta</vt:lpstr>
      <vt:lpstr>PROMUSAN</vt:lpstr>
      <vt:lpstr>IMPLEMENTACIÓN DEL PROGRAMA MUNICIPAL DE SEGURIDAD ALIMENTARIA Y NUTRICIONAL (PROMUSAN), DESDE LA PERSPECTIVA DE UN GOBIERNO LOCAL.</vt:lpstr>
      <vt:lpstr>Antecedentes del Programa Municipal de Seguridad Alimentaria y Nutricional</vt:lpstr>
      <vt:lpstr>Antecedentes del Programa Municipal de Seguridad Alimentaria y Nutricional</vt:lpstr>
      <vt:lpstr>IMPLICACIONES</vt:lpstr>
      <vt:lpstr>IMPLICACIONES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 POR SU ATENCIÓN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PROMUSAN</dc:title>
  <dc:creator>NUVIA REYES</dc:creator>
  <cp:lastModifiedBy>Luis</cp:lastModifiedBy>
  <cp:revision>34</cp:revision>
  <dcterms:created xsi:type="dcterms:W3CDTF">2018-10-12T17:51:28Z</dcterms:created>
  <dcterms:modified xsi:type="dcterms:W3CDTF">2018-10-18T23:15:51Z</dcterms:modified>
</cp:coreProperties>
</file>